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1F6D7AC-48B2-42F1-B9D2-64A9F96E16A2}" type="datetimeFigureOut">
              <a:rPr lang="pt-PT" smtClean="0"/>
              <a:pPr/>
              <a:t>17/10/2016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622CB5B-FFA4-4DAE-A4FB-BBB6CD45EDA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0" y="1988840"/>
            <a:ext cx="3600400" cy="2736305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/>
              <a:t/>
            </a:r>
            <a:br>
              <a:rPr lang="pt-PT" dirty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FORMAÇÃO DE JUÍZES </a:t>
            </a:r>
            <a:br>
              <a:rPr lang="pt-PT" dirty="0" smtClean="0"/>
            </a:br>
            <a:r>
              <a:rPr lang="pt-PT" dirty="0" smtClean="0"/>
              <a:t>Atividades Rítmicas E Expressivas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0" y="4725144"/>
            <a:ext cx="3600400" cy="792088"/>
          </a:xfrm>
          <a:solidFill>
            <a:schemeClr val="accent1">
              <a:lumMod val="75000"/>
            </a:schemeClr>
          </a:solidFill>
          <a:ln>
            <a:solidFill>
              <a:srgbClr val="FFC000"/>
            </a:solidFill>
          </a:ln>
        </p:spPr>
        <p:txBody>
          <a:bodyPr>
            <a:normAutofit fontScale="47500" lnSpcReduction="20000"/>
          </a:bodyPr>
          <a:lstStyle/>
          <a:p>
            <a:endParaRPr lang="pt-PT" dirty="0"/>
          </a:p>
          <a:p>
            <a:r>
              <a:rPr lang="pt-PT" sz="2500" b="1" dirty="0" smtClean="0"/>
              <a:t>Coordenação Nacional de ARE -</a:t>
            </a:r>
          </a:p>
          <a:p>
            <a:r>
              <a:rPr lang="pt-PT" sz="2500" b="1" dirty="0" smtClean="0"/>
              <a:t>Âmbito Nacional</a:t>
            </a:r>
          </a:p>
          <a:p>
            <a:r>
              <a:rPr lang="pt-PT" sz="2500" b="1" dirty="0" smtClean="0"/>
              <a:t>2013 a 2017 (atualizado 16/17)</a:t>
            </a:r>
            <a:endParaRPr lang="pt-PT" sz="2500" b="1" dirty="0"/>
          </a:p>
          <a:p>
            <a:endParaRPr lang="pt-PT" dirty="0"/>
          </a:p>
        </p:txBody>
      </p:sp>
      <p:pic>
        <p:nvPicPr>
          <p:cNvPr id="1029" name="Imagem 3" descr="Gímn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4005064"/>
            <a:ext cx="590550" cy="576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572000" y="5517232"/>
            <a:ext cx="36004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Documento de apoio FAJA</a:t>
            </a:r>
            <a:endParaRPr lang="pt-PT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8956" y="3848204"/>
            <a:ext cx="36004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COORDENADORA NACIONAL DE ARE  </a:t>
            </a:r>
          </a:p>
          <a:p>
            <a:pPr algn="ctr"/>
            <a:r>
              <a:rPr lang="pt-PT" dirty="0" smtClean="0"/>
              <a:t>JACINTA SANTOS 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1863" y="5224844"/>
            <a:ext cx="3714776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3200" dirty="0" smtClean="0"/>
              <a:t>COMO</a:t>
            </a:r>
            <a:r>
              <a:rPr lang="pt-PT" sz="2000" dirty="0" smtClean="0"/>
              <a:t> </a:t>
            </a:r>
            <a:r>
              <a:rPr lang="pt-PT" sz="3200" dirty="0" smtClean="0"/>
              <a:t>SER JUÍZ !?</a:t>
            </a:r>
            <a:endParaRPr lang="pt-PT" sz="3200" dirty="0"/>
          </a:p>
        </p:txBody>
      </p:sp>
      <p:pic>
        <p:nvPicPr>
          <p:cNvPr id="4" name="Picture 2" descr="C:\Users\rfonseca\Desktop\Logos e Pictogramas\Logo_RP_Educacao_DGE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40" y="189591"/>
            <a:ext cx="3888432" cy="51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fonseca\Desktop\Logos e Pictogramas\LG_DE_ao alto PARA VER_COR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45" y="116632"/>
            <a:ext cx="878263" cy="58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1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/>
              <a:t>AJUIZAMENTO 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6732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pt-PT" sz="1400" b="1" dirty="0" smtClean="0"/>
              <a:t>SER JUIZ CONSISTE NO EXERCICIO DE UMA ATIVIDADE EXTREMAMENTE COMPLEXA E QUE EXIGE DECISÕES IMEDIATAS SOBRE O ACONTECIMENTO DESPORTIVO.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58314" y="4221088"/>
            <a:ext cx="7258101" cy="6771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dirty="0">
                <a:solidFill>
                  <a:srgbClr val="3E3D2D"/>
                </a:solidFill>
              </a:rPr>
              <a:t>Ideias pré-concebidas </a:t>
            </a:r>
            <a:r>
              <a:rPr lang="pt-PT" sz="1400" dirty="0">
                <a:solidFill>
                  <a:srgbClr val="3E3D2D"/>
                </a:solidFill>
              </a:rPr>
              <a:t>- gostar </a:t>
            </a:r>
            <a:r>
              <a:rPr lang="pt-PT" sz="1400" dirty="0" smtClean="0">
                <a:solidFill>
                  <a:srgbClr val="3E3D2D"/>
                </a:solidFill>
              </a:rPr>
              <a:t>de um determinado estilo de música/dança, ou uma área específica de dança/estilos.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058315" y="1628800"/>
            <a:ext cx="725810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dirty="0" smtClean="0"/>
              <a:t>Julgar, dar juízo a, tornar sensato, ser objeto de…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36611" y="5229200"/>
            <a:ext cx="7344816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dirty="0">
                <a:solidFill>
                  <a:srgbClr val="3E3D2D"/>
                </a:solidFill>
              </a:rPr>
              <a:t>Dominar totalmente a matéria do regulamento </a:t>
            </a:r>
            <a:r>
              <a:rPr lang="pt-PT" sz="2800" dirty="0">
                <a:solidFill>
                  <a:srgbClr val="3E3D2D"/>
                </a:solidFill>
              </a:rPr>
              <a:t>– </a:t>
            </a:r>
            <a:r>
              <a:rPr lang="pt-PT" sz="1400" dirty="0">
                <a:solidFill>
                  <a:srgbClr val="3E3D2D"/>
                </a:solidFill>
              </a:rPr>
              <a:t>dificuldade </a:t>
            </a:r>
            <a:endParaRPr lang="pt-PT" sz="2800" dirty="0">
              <a:solidFill>
                <a:srgbClr val="3E3D2D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58313" y="3284984"/>
            <a:ext cx="725810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pt-PT" sz="2400" dirty="0">
                <a:solidFill>
                  <a:srgbClr val="3E3D2D"/>
                </a:solidFill>
              </a:rPr>
              <a:t>Ajuizar pares – </a:t>
            </a:r>
            <a:r>
              <a:rPr lang="pt-PT" sz="1400" dirty="0">
                <a:solidFill>
                  <a:srgbClr val="3E3D2D"/>
                </a:solidFill>
              </a:rPr>
              <a:t>colegas de outras escolas ou da </a:t>
            </a:r>
            <a:r>
              <a:rPr lang="pt-PT" sz="1400" dirty="0" smtClean="0">
                <a:solidFill>
                  <a:srgbClr val="3E3D2D"/>
                </a:solidFill>
              </a:rPr>
              <a:t>própria </a:t>
            </a:r>
            <a:r>
              <a:rPr lang="pt-PT" sz="1400" dirty="0">
                <a:solidFill>
                  <a:srgbClr val="3E3D2D"/>
                </a:solidFill>
              </a:rPr>
              <a:t>escola</a:t>
            </a:r>
            <a:endParaRPr lang="pt-PT" dirty="0"/>
          </a:p>
        </p:txBody>
      </p:sp>
      <p:pic>
        <p:nvPicPr>
          <p:cNvPr id="12" name="Picture 2" descr="C:\Users\rfonseca\Desktop\Logos e Pictogramas\Logo_RP_Educacao_DGE_horizont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019" y="44624"/>
            <a:ext cx="2664296" cy="4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rfonseca\Desktop\Logos e Pictogramas\LG_DE_ao alto PARA VER_CO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65" y="44624"/>
            <a:ext cx="669027" cy="44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7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/>
          </a:bodyPr>
          <a:lstStyle/>
          <a:p>
            <a:r>
              <a:rPr lang="pt-PT" sz="1400" dirty="0" smtClean="0">
                <a:solidFill>
                  <a:srgbClr val="3E3D2D"/>
                </a:solidFill>
                <a:ea typeface="+mn-ea"/>
                <a:cs typeface="+mn-cs"/>
              </a:rPr>
              <a:t>.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1071546"/>
            <a:ext cx="7272808" cy="5824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dirty="0">
                <a:solidFill>
                  <a:srgbClr val="3E3D2D"/>
                </a:solidFill>
                <a:ea typeface="+mj-ea"/>
                <a:cs typeface="+mj-cs"/>
              </a:rPr>
              <a:t>Formação</a:t>
            </a:r>
            <a:r>
              <a:rPr lang="pt-PT" sz="2600" dirty="0">
                <a:solidFill>
                  <a:srgbClr val="3E3D2D"/>
                </a:solidFill>
                <a:ea typeface="+mj-ea"/>
                <a:cs typeface="+mj-cs"/>
              </a:rPr>
              <a:t> pessoal </a:t>
            </a:r>
            <a:r>
              <a:rPr lang="pt-PT" sz="2200" dirty="0">
                <a:solidFill>
                  <a:srgbClr val="3E3D2D"/>
                </a:solidFill>
                <a:ea typeface="+mj-ea"/>
                <a:cs typeface="+mj-cs"/>
              </a:rPr>
              <a:t>– </a:t>
            </a:r>
            <a:r>
              <a:rPr lang="pt-PT" sz="1400" dirty="0">
                <a:solidFill>
                  <a:srgbClr val="3E3D2D"/>
                </a:solidFill>
                <a:ea typeface="+mj-ea"/>
                <a:cs typeface="+mj-cs"/>
              </a:rPr>
              <a:t>todos nós temos formação diferenciada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43608" y="1844824"/>
            <a:ext cx="731460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i="1" dirty="0">
                <a:solidFill>
                  <a:srgbClr val="3E3D2D"/>
                </a:solidFill>
              </a:rPr>
              <a:t>Ex</a:t>
            </a:r>
            <a:r>
              <a:rPr lang="pt-PT" sz="2400" dirty="0">
                <a:solidFill>
                  <a:srgbClr val="3E3D2D"/>
                </a:solidFill>
              </a:rPr>
              <a:t>periência na dança – </a:t>
            </a:r>
            <a:r>
              <a:rPr lang="pt-PT" sz="1400" dirty="0">
                <a:solidFill>
                  <a:srgbClr val="3E3D2D"/>
                </a:solidFill>
              </a:rPr>
              <a:t>clube, desporto escolar.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71538" y="2643182"/>
            <a:ext cx="727280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dirty="0">
                <a:solidFill>
                  <a:srgbClr val="3E3D2D"/>
                </a:solidFill>
              </a:rPr>
              <a:t>Gostar de Pontuar </a:t>
            </a:r>
            <a:r>
              <a:rPr lang="pt-PT" sz="2800" dirty="0">
                <a:solidFill>
                  <a:srgbClr val="3E3D2D"/>
                </a:solidFill>
              </a:rPr>
              <a:t>– </a:t>
            </a:r>
            <a:r>
              <a:rPr lang="pt-PT" sz="1400" dirty="0">
                <a:solidFill>
                  <a:srgbClr val="3E3D2D"/>
                </a:solidFill>
              </a:rPr>
              <a:t>personalidade</a:t>
            </a:r>
          </a:p>
        </p:txBody>
      </p:sp>
      <p:pic>
        <p:nvPicPr>
          <p:cNvPr id="11" name="Picture 2" descr="C:\Users\rfonseca\Desktop\Logos e Pictogramas\Logo_RP_Educacao_DGE_horizont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019" y="44624"/>
            <a:ext cx="2664296" cy="4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rfonseca\Desktop\Logos e Pictogramas\LG_DE_ao alto PARA VER_CO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65" y="44624"/>
            <a:ext cx="669027" cy="44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4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1152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dirty="0" smtClean="0"/>
              <a:t>Características fundamentais para o ajuizamento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99592" y="2204864"/>
            <a:ext cx="7416824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dirty="0" smtClean="0"/>
              <a:t>  OBJETIVO – CONCRETO </a:t>
            </a:r>
          </a:p>
          <a:p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2996952"/>
            <a:ext cx="748883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dirty="0" smtClean="0">
                <a:solidFill>
                  <a:prstClr val="black"/>
                </a:solidFill>
              </a:rPr>
              <a:t>JUSTO – IMPARCIAL – CORRETO - HONESTO</a:t>
            </a:r>
            <a:endParaRPr lang="pt-PT" sz="24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33128" y="3789040"/>
            <a:ext cx="7504113" cy="22344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dirty="0" smtClean="0">
                <a:solidFill>
                  <a:prstClr val="black"/>
                </a:solidFill>
              </a:rPr>
              <a:t>ATITUDE </a:t>
            </a:r>
          </a:p>
          <a:p>
            <a:pPr marL="342900"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dirty="0" smtClean="0">
                <a:solidFill>
                  <a:prstClr val="black"/>
                </a:solidFill>
              </a:rPr>
              <a:t> SABER</a:t>
            </a:r>
          </a:p>
          <a:p>
            <a:pPr marL="34290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dirty="0" smtClean="0">
                <a:solidFill>
                  <a:prstClr val="black"/>
                </a:solidFill>
              </a:rPr>
              <a:t>EXPERIÊNCIA</a:t>
            </a:r>
          </a:p>
          <a:p>
            <a:pPr marL="342900"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dirty="0" smtClean="0">
                <a:solidFill>
                  <a:prstClr val="black"/>
                </a:solidFill>
              </a:rPr>
              <a:t>CONCENTRAÇÃO</a:t>
            </a:r>
          </a:p>
          <a:p>
            <a:pPr marL="342900"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pt-PT" sz="2400" dirty="0" smtClean="0">
                <a:solidFill>
                  <a:prstClr val="black"/>
                </a:solidFill>
              </a:rPr>
              <a:t>RESPONSABILIDADE </a:t>
            </a:r>
            <a:endParaRPr lang="pt-PT" sz="2400" dirty="0">
              <a:solidFill>
                <a:prstClr val="black"/>
              </a:solidFill>
            </a:endParaRPr>
          </a:p>
        </p:txBody>
      </p:sp>
      <p:pic>
        <p:nvPicPr>
          <p:cNvPr id="10" name="Picture 2" descr="C:\Users\rfonseca\Desktop\Logos e Pictogramas\Logo_RP_Educacao_DGE_horizont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019" y="44624"/>
            <a:ext cx="2664296" cy="4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rfonseca\Desktop\Logos e Pictogramas\LG_DE_ao alto PARA VER_CO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65" y="44624"/>
            <a:ext cx="669027" cy="44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8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800" dirty="0" smtClean="0"/>
              <a:t>PROBLEMÁTICA DA OBJECTIVIDADE/SUBJECTIVIDADE DA ESTÉTICA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3789040"/>
            <a:ext cx="7056784" cy="1224136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A “ESTÉTICA” PODE FORMAR/CRIAR UMA DUALIDADE/CONFRONTAÇÃO SOBRE A NOSSA DECISÃO.</a:t>
            </a:r>
          </a:p>
          <a:p>
            <a:pPr marL="68580" indent="0">
              <a:buNone/>
            </a:pP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1538" y="2564904"/>
            <a:ext cx="700092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PORQUÊ? – DANÇA ENGLOBA MOVIMENTOS ESTÉTICOS, EXPRESSIVOS, CRIATIVOS, TRANSPORTA-NOS PARA O MUNDO DOS IMAGINÁRIOS.</a:t>
            </a:r>
            <a:endParaRPr lang="pt-PT" dirty="0"/>
          </a:p>
        </p:txBody>
      </p:sp>
      <p:pic>
        <p:nvPicPr>
          <p:cNvPr id="10" name="Picture 2" descr="C:\Users\rfonseca\Desktop\Logos e Pictogramas\Logo_RP_Educacao_DGE_horizont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019" y="44624"/>
            <a:ext cx="2664296" cy="4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rfonseca\Desktop\Logos e Pictogramas\LG_DE_ao alto PARA VER_CO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65" y="44624"/>
            <a:ext cx="669027" cy="44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0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77200"/>
          </a:xfrm>
          <a:solidFill>
            <a:schemeClr val="bg2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sz="2800" dirty="0" smtClean="0"/>
              <a:t>O FILOSOFO KANT – TENTOU EXPLICAR DA SEGUINTE FORMA: 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“O belo é algo que agrada universalmente, mesmo que não seja possível explicá-lo de forma racional”. </a:t>
            </a:r>
          </a:p>
          <a:p>
            <a:r>
              <a:rPr lang="pt-PT" dirty="0" smtClean="0"/>
              <a:t>A dança traz-nos muitos conceitos, sentidos e perceções, no entanto estes têm que ser medidos por vários fatores. Neste caso, a aplicação do regulamento através do boletim de prova.</a:t>
            </a:r>
            <a:endParaRPr lang="pt-PT" dirty="0"/>
          </a:p>
        </p:txBody>
      </p:sp>
      <p:pic>
        <p:nvPicPr>
          <p:cNvPr id="8" name="Picture 2" descr="C:\Users\rfonseca\Desktop\Logos e Pictogramas\Logo_RP_Educacao_DGE_horizont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019" y="44624"/>
            <a:ext cx="2664296" cy="4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rfonseca\Desktop\Logos e Pictogramas\LG_DE_ao alto PARA VER_CO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65" y="44624"/>
            <a:ext cx="669027" cy="44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9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O acto de arbitrar é uma arte!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056900" cy="3508977"/>
          </a:xfrm>
        </p:spPr>
        <p:txBody>
          <a:bodyPr/>
          <a:lstStyle/>
          <a:p>
            <a:r>
              <a:rPr lang="pt-PT" dirty="0" smtClean="0"/>
              <a:t>Os entendidos mencionam que todos os indivíduos a partir das suas potencialidades que consigam desenvolver esta arte, podem vir a ser bons juízes desportivos.</a:t>
            </a:r>
            <a:endParaRPr lang="pt-PT" dirty="0"/>
          </a:p>
        </p:txBody>
      </p:sp>
      <p:pic>
        <p:nvPicPr>
          <p:cNvPr id="8" name="Picture 2" descr="C:\Users\rfonseca\Desktop\Logos e Pictogramas\Logo_RP_Educacao_DGE_horizont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019" y="44624"/>
            <a:ext cx="2664296" cy="4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rfonseca\Desktop\Logos e Pictogramas\LG_DE_ao alto PARA VER_CO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65" y="44624"/>
            <a:ext cx="669027" cy="44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8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PT" dirty="0" smtClean="0"/>
              <a:t>Conclusão Geral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ATRAVÉS DE UM ESTUDO (GR): </a:t>
            </a:r>
          </a:p>
          <a:p>
            <a:pPr>
              <a:buNone/>
            </a:pPr>
            <a:r>
              <a:rPr lang="pt-PT" dirty="0" smtClean="0"/>
              <a:t>   CONCLUÍU-SE DE UMA FORMA GERAL,  QUE QUANDO OS JUIZES DOMINAVAM A MATÉRIA, ESTES SENTIAM-SE ,MAIS PREPARADOS PARA AJUIZAR E OS QUE RECONHECIAM OS ERROS, OBTINHAM MELHORES RESULTADOS NO AJUIZAMENTO DE PROVAS. </a:t>
            </a:r>
            <a:endParaRPr lang="pt-PT" dirty="0"/>
          </a:p>
        </p:txBody>
      </p:sp>
      <p:pic>
        <p:nvPicPr>
          <p:cNvPr id="8" name="Picture 2" descr="C:\Users\rfonseca\Desktop\Logos e Pictogramas\Logo_RP_Educacao_DGE_horizont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019" y="44624"/>
            <a:ext cx="2664296" cy="4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rfonseca\Desktop\Logos e Pictogramas\LG_DE_ao alto PARA VER_CO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65" y="44624"/>
            <a:ext cx="669027" cy="44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8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t-PT" dirty="0" smtClean="0"/>
              <a:t>DICAS PARA AJUIZAR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2185467"/>
          </a:xfrm>
        </p:spPr>
        <p:txBody>
          <a:bodyPr>
            <a:normAutofit/>
          </a:bodyPr>
          <a:lstStyle/>
          <a:p>
            <a:r>
              <a:rPr lang="pt-PT" sz="1400" dirty="0" smtClean="0"/>
              <a:t>ABSTRAIR-SE DE TODO O AMBIENTE, À EXCEPÇÃO DA PROVA DO GRUPO/EQUIPA NAQUELE MOMENTO.</a:t>
            </a:r>
          </a:p>
          <a:p>
            <a:pPr marL="68580" indent="0">
              <a:buNone/>
            </a:pPr>
            <a:endParaRPr lang="pt-PT" sz="1400" dirty="0" smtClean="0"/>
          </a:p>
          <a:p>
            <a:r>
              <a:rPr lang="pt-PT" sz="1400" dirty="0" smtClean="0"/>
              <a:t>TER UMA FOLHA PARA APONTAMENTOS</a:t>
            </a:r>
          </a:p>
          <a:p>
            <a:pPr marL="68580" indent="0">
              <a:buNone/>
            </a:pPr>
            <a:endParaRPr lang="pt-PT" sz="1400" dirty="0" smtClean="0"/>
          </a:p>
          <a:p>
            <a:r>
              <a:rPr lang="pt-PT" sz="1400" dirty="0" smtClean="0"/>
              <a:t>CONCENTRAÇÃO MÁXIMA</a:t>
            </a:r>
          </a:p>
          <a:p>
            <a:endParaRPr lang="pt-PT" sz="1400" dirty="0" smtClean="0"/>
          </a:p>
          <a:p>
            <a:pPr marL="68580" indent="0">
              <a:buNone/>
            </a:pPr>
            <a:endParaRPr lang="pt-PT" dirty="0"/>
          </a:p>
        </p:txBody>
      </p:sp>
      <p:pic>
        <p:nvPicPr>
          <p:cNvPr id="8" name="Picture 2" descr="C:\Users\rfonseca\Desktop\Logos e Pictogramas\Logo_RP_Educacao_DGE_horizont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019" y="44624"/>
            <a:ext cx="2664296" cy="4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rfonseca\Desktop\Logos e Pictogramas\LG_DE_ao alto PARA VER_CO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365" y="44624"/>
            <a:ext cx="669027" cy="44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3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220</TotalTime>
  <Words>349</Words>
  <Application>Microsoft Office PowerPoint</Application>
  <PresentationFormat>Apresentação no Ecrã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Austin</vt:lpstr>
      <vt:lpstr>   FORMAÇÃO DE JUÍZES  Atividades Rítmicas E Expressivas</vt:lpstr>
      <vt:lpstr>AJUIZAMENTO </vt:lpstr>
      <vt:lpstr>.</vt:lpstr>
      <vt:lpstr>Características fundamentais para o ajuizamento </vt:lpstr>
      <vt:lpstr>PROBLEMÁTICA DA OBJECTIVIDADE/SUBJECTIVIDADE DA ESTÉTICA</vt:lpstr>
      <vt:lpstr>O FILOSOFO KANT – TENTOU EXPLICAR DA SEGUINTE FORMA: </vt:lpstr>
      <vt:lpstr>O acto de arbitrar é uma arte!</vt:lpstr>
      <vt:lpstr>Conclusão Geral </vt:lpstr>
      <vt:lpstr>DICAS PARA AJUIZAR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FORMACÇÃO DE JUÍZES  Actividades Rítmicas Expressivas</dc:title>
  <dc:creator>Profª Jacinta Santos</dc:creator>
  <cp:lastModifiedBy>Rui Fonseca (DGE)</cp:lastModifiedBy>
  <cp:revision>48</cp:revision>
  <dcterms:created xsi:type="dcterms:W3CDTF">2011-05-11T10:21:24Z</dcterms:created>
  <dcterms:modified xsi:type="dcterms:W3CDTF">2016-10-17T15:15:25Z</dcterms:modified>
</cp:coreProperties>
</file>